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828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AA402-353B-4B66-8179-338F7FFE3CA3}" type="datetimeFigureOut">
              <a:rPr lang="ru-RU" smtClean="0"/>
              <a:t>14.09.2014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E2C9A-94C5-4D5C-9B98-A02CEC2B1955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836713"/>
            <a:ext cx="7772400" cy="2763738"/>
          </a:xfrm>
        </p:spPr>
        <p:txBody>
          <a:bodyPr>
            <a:normAutofit/>
          </a:bodyPr>
          <a:lstStyle/>
          <a:p>
            <a:pPr algn="l"/>
            <a:r>
              <a:rPr lang="ru-RU" sz="2800" dirty="0" smtClean="0"/>
              <a:t>* Обратный анализ погрешности вычисления собственных значений симметрических матриц.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*Вычисление собственных векторов симметрических матриц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6148" name="Picture 4" descr="lecture5-09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7172" name="Picture 4" descr="lecture5-09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8196" name="Picture 4" descr="lecture5-09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9220" name="Picture 4" descr="lecture5-09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0244" name="Picture 4" descr="lecture5-09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961231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1268" name="Picture 5" descr="lecture5-09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59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2292" name="Picture 4" descr="lecture5-09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916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3316" name="Picture 4" descr="lecture5-09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4340" name="Picture 4" descr="lecture5-09_Page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5364" name="Picture 4" descr="lecture5-09_Page_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3159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ecture4-09_Page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6388" name="Picture 5" descr="lecture5-09_Page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5913"/>
            <a:ext cx="9144000" cy="717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7412" name="Picture 4" descr="lecture5-09_Page_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-531813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8436" name="Picture 4" descr="lecture5-09_Page_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60" name="Picture 4" descr="lecture5-09_Page_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8" y="-458788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484" name="Picture 4" descr="lecture5-09_Page_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-603250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1508" name="Picture 4" descr="lecture5-09_Page_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2532" name="Picture 7" descr="st35l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2425"/>
            <a:ext cx="10691813" cy="756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3556" name="Picture 4" descr="st36l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0838"/>
            <a:ext cx="10691813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4580" name="Picture 4" descr="st37l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2425"/>
            <a:ext cx="10691813" cy="756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5604" name="Picture 4" descr="v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2425"/>
            <a:ext cx="10691813" cy="756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17140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8" name="Picture 4" descr="v35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12775" y="88900"/>
            <a:ext cx="10058400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7652" name="Picture 4" descr="v36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209550"/>
            <a:ext cx="10058400" cy="664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8676" name="Picture 4" descr="v36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0838"/>
            <a:ext cx="10691813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9700" name="Picture 4" descr="v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2425"/>
            <a:ext cx="10691813" cy="756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24" name="Picture 4" descr="v37lo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73113" y="-352425"/>
            <a:ext cx="10691813" cy="756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1747" name="Picture 5" descr="lecture7-09_Page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2772" name="Picture 4" descr="lecture7-09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32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43"/>
          <p:cNvSpPr txBox="1">
            <a:spLocks noChangeArrowheads="1"/>
          </p:cNvSpPr>
          <p:nvPr/>
        </p:nvSpPr>
        <p:spPr bwMode="auto">
          <a:xfrm>
            <a:off x="4211638" y="3213100"/>
            <a:ext cx="1011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i+3/2,j+1/2</a:t>
            </a:r>
            <a:endParaRPr lang="ru-RU" sz="1400"/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023938" y="765175"/>
            <a:ext cx="5853112" cy="4830763"/>
            <a:chOff x="645" y="482"/>
            <a:chExt cx="3687" cy="3043"/>
          </a:xfrm>
        </p:grpSpPr>
        <p:sp>
          <p:nvSpPr>
            <p:cNvPr id="33796" name="Line 2"/>
            <p:cNvSpPr>
              <a:spLocks noChangeShapeType="1"/>
            </p:cNvSpPr>
            <p:nvPr/>
          </p:nvSpPr>
          <p:spPr bwMode="auto">
            <a:xfrm>
              <a:off x="930" y="890"/>
              <a:ext cx="33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797" name="Line 3"/>
            <p:cNvSpPr>
              <a:spLocks noChangeShapeType="1"/>
            </p:cNvSpPr>
            <p:nvPr/>
          </p:nvSpPr>
          <p:spPr bwMode="auto">
            <a:xfrm>
              <a:off x="975" y="1570"/>
              <a:ext cx="3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798" name="Line 4"/>
            <p:cNvSpPr>
              <a:spLocks noChangeShapeType="1"/>
            </p:cNvSpPr>
            <p:nvPr/>
          </p:nvSpPr>
          <p:spPr bwMode="auto">
            <a:xfrm>
              <a:off x="975" y="2251"/>
              <a:ext cx="3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799" name="Line 5"/>
            <p:cNvSpPr>
              <a:spLocks noChangeShapeType="1"/>
            </p:cNvSpPr>
            <p:nvPr/>
          </p:nvSpPr>
          <p:spPr bwMode="auto">
            <a:xfrm>
              <a:off x="1020" y="2886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0" name="Line 6"/>
            <p:cNvSpPr>
              <a:spLocks noChangeShapeType="1"/>
            </p:cNvSpPr>
            <p:nvPr/>
          </p:nvSpPr>
          <p:spPr bwMode="auto">
            <a:xfrm>
              <a:off x="1156" y="482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1" name="Line 7"/>
            <p:cNvSpPr>
              <a:spLocks noChangeShapeType="1"/>
            </p:cNvSpPr>
            <p:nvPr/>
          </p:nvSpPr>
          <p:spPr bwMode="auto">
            <a:xfrm>
              <a:off x="1882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2" name="Line 8"/>
            <p:cNvSpPr>
              <a:spLocks noChangeShapeType="1"/>
            </p:cNvSpPr>
            <p:nvPr/>
          </p:nvSpPr>
          <p:spPr bwMode="auto">
            <a:xfrm>
              <a:off x="2608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3" name="Line 9"/>
            <p:cNvSpPr>
              <a:spLocks noChangeShapeType="1"/>
            </p:cNvSpPr>
            <p:nvPr/>
          </p:nvSpPr>
          <p:spPr bwMode="auto">
            <a:xfrm>
              <a:off x="3334" y="527"/>
              <a:ext cx="0" cy="2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4" name="Line 10"/>
            <p:cNvSpPr>
              <a:spLocks noChangeShapeType="1"/>
            </p:cNvSpPr>
            <p:nvPr/>
          </p:nvSpPr>
          <p:spPr bwMode="auto">
            <a:xfrm>
              <a:off x="4014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3805" name="Text Box 11"/>
            <p:cNvSpPr txBox="1">
              <a:spLocks noChangeArrowheads="1"/>
            </p:cNvSpPr>
            <p:nvPr/>
          </p:nvSpPr>
          <p:spPr bwMode="auto">
            <a:xfrm>
              <a:off x="1791" y="3294"/>
              <a:ext cx="1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</a:t>
              </a:r>
              <a:endParaRPr lang="ru-RU"/>
            </a:p>
          </p:txBody>
        </p:sp>
        <p:sp>
          <p:nvSpPr>
            <p:cNvPr id="33806" name="Text Box 12"/>
            <p:cNvSpPr txBox="1">
              <a:spLocks noChangeArrowheads="1"/>
            </p:cNvSpPr>
            <p:nvPr/>
          </p:nvSpPr>
          <p:spPr bwMode="auto">
            <a:xfrm>
              <a:off x="2426" y="3294"/>
              <a:ext cx="3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i+1</a:t>
              </a:r>
              <a:endParaRPr lang="ru-RU"/>
            </a:p>
          </p:txBody>
        </p:sp>
        <p:sp>
          <p:nvSpPr>
            <p:cNvPr id="33807" name="Text Box 13"/>
            <p:cNvSpPr txBox="1">
              <a:spLocks noChangeArrowheads="1"/>
            </p:cNvSpPr>
            <p:nvPr/>
          </p:nvSpPr>
          <p:spPr bwMode="auto">
            <a:xfrm>
              <a:off x="1020" y="3294"/>
              <a:ext cx="2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i-1</a:t>
              </a:r>
              <a:endParaRPr lang="ru-RU"/>
            </a:p>
          </p:txBody>
        </p:sp>
        <p:sp>
          <p:nvSpPr>
            <p:cNvPr id="33808" name="Text Box 14"/>
            <p:cNvSpPr txBox="1">
              <a:spLocks noChangeArrowheads="1"/>
            </p:cNvSpPr>
            <p:nvPr/>
          </p:nvSpPr>
          <p:spPr bwMode="auto">
            <a:xfrm>
              <a:off x="690" y="2172"/>
              <a:ext cx="1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</a:t>
              </a:r>
              <a:endParaRPr lang="ru-RU"/>
            </a:p>
          </p:txBody>
        </p:sp>
        <p:sp>
          <p:nvSpPr>
            <p:cNvPr id="33809" name="Text Box 15"/>
            <p:cNvSpPr txBox="1">
              <a:spLocks noChangeArrowheads="1"/>
            </p:cNvSpPr>
            <p:nvPr/>
          </p:nvSpPr>
          <p:spPr bwMode="auto">
            <a:xfrm>
              <a:off x="735" y="2762"/>
              <a:ext cx="2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j-1</a:t>
              </a:r>
              <a:endParaRPr lang="ru-RU"/>
            </a:p>
          </p:txBody>
        </p:sp>
        <p:sp>
          <p:nvSpPr>
            <p:cNvPr id="33810" name="Text Box 16"/>
            <p:cNvSpPr txBox="1">
              <a:spLocks noChangeArrowheads="1"/>
            </p:cNvSpPr>
            <p:nvPr/>
          </p:nvSpPr>
          <p:spPr bwMode="auto">
            <a:xfrm>
              <a:off x="645" y="1401"/>
              <a:ext cx="31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j+1</a:t>
              </a:r>
              <a:endParaRPr lang="ru-RU"/>
            </a:p>
          </p:txBody>
        </p:sp>
        <p:sp>
          <p:nvSpPr>
            <p:cNvPr id="33811" name="Oval 17"/>
            <p:cNvSpPr>
              <a:spLocks noChangeArrowheads="1"/>
            </p:cNvSpPr>
            <p:nvPr/>
          </p:nvSpPr>
          <p:spPr bwMode="auto">
            <a:xfrm>
              <a:off x="1111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2" name="Oval 18"/>
            <p:cNvSpPr>
              <a:spLocks noChangeArrowheads="1"/>
            </p:cNvSpPr>
            <p:nvPr/>
          </p:nvSpPr>
          <p:spPr bwMode="auto">
            <a:xfrm>
              <a:off x="1837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3" name="Oval 19"/>
            <p:cNvSpPr>
              <a:spLocks noChangeArrowheads="1"/>
            </p:cNvSpPr>
            <p:nvPr/>
          </p:nvSpPr>
          <p:spPr bwMode="auto">
            <a:xfrm>
              <a:off x="2562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4" name="Oval 20"/>
            <p:cNvSpPr>
              <a:spLocks noChangeArrowheads="1"/>
            </p:cNvSpPr>
            <p:nvPr/>
          </p:nvSpPr>
          <p:spPr bwMode="auto">
            <a:xfrm>
              <a:off x="3288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5" name="Oval 21"/>
            <p:cNvSpPr>
              <a:spLocks noChangeArrowheads="1"/>
            </p:cNvSpPr>
            <p:nvPr/>
          </p:nvSpPr>
          <p:spPr bwMode="auto">
            <a:xfrm>
              <a:off x="1111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6" name="Oval 22"/>
            <p:cNvSpPr>
              <a:spLocks noChangeArrowheads="1"/>
            </p:cNvSpPr>
            <p:nvPr/>
          </p:nvSpPr>
          <p:spPr bwMode="auto">
            <a:xfrm>
              <a:off x="2562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7" name="Oval 23"/>
            <p:cNvSpPr>
              <a:spLocks noChangeArrowheads="1"/>
            </p:cNvSpPr>
            <p:nvPr/>
          </p:nvSpPr>
          <p:spPr bwMode="auto">
            <a:xfrm>
              <a:off x="3288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8" name="Oval 24"/>
            <p:cNvSpPr>
              <a:spLocks noChangeArrowheads="1"/>
            </p:cNvSpPr>
            <p:nvPr/>
          </p:nvSpPr>
          <p:spPr bwMode="auto">
            <a:xfrm>
              <a:off x="3969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19" name="Oval 25"/>
            <p:cNvSpPr>
              <a:spLocks noChangeArrowheads="1"/>
            </p:cNvSpPr>
            <p:nvPr/>
          </p:nvSpPr>
          <p:spPr bwMode="auto">
            <a:xfrm>
              <a:off x="1837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0" name="Oval 26"/>
            <p:cNvSpPr>
              <a:spLocks noChangeArrowheads="1"/>
            </p:cNvSpPr>
            <p:nvPr/>
          </p:nvSpPr>
          <p:spPr bwMode="auto">
            <a:xfrm>
              <a:off x="3969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1" name="Oval 27"/>
            <p:cNvSpPr>
              <a:spLocks noChangeArrowheads="1"/>
            </p:cNvSpPr>
            <p:nvPr/>
          </p:nvSpPr>
          <p:spPr bwMode="auto">
            <a:xfrm>
              <a:off x="1111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2" name="Oval 28"/>
            <p:cNvSpPr>
              <a:spLocks noChangeArrowheads="1"/>
            </p:cNvSpPr>
            <p:nvPr/>
          </p:nvSpPr>
          <p:spPr bwMode="auto">
            <a:xfrm>
              <a:off x="1111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3" name="Oval 29"/>
            <p:cNvSpPr>
              <a:spLocks noChangeArrowheads="1"/>
            </p:cNvSpPr>
            <p:nvPr/>
          </p:nvSpPr>
          <p:spPr bwMode="auto">
            <a:xfrm>
              <a:off x="1837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4" name="Oval 30"/>
            <p:cNvSpPr>
              <a:spLocks noChangeArrowheads="1"/>
            </p:cNvSpPr>
            <p:nvPr/>
          </p:nvSpPr>
          <p:spPr bwMode="auto">
            <a:xfrm>
              <a:off x="1837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5" name="Oval 31"/>
            <p:cNvSpPr>
              <a:spLocks noChangeArrowheads="1"/>
            </p:cNvSpPr>
            <p:nvPr/>
          </p:nvSpPr>
          <p:spPr bwMode="auto">
            <a:xfrm>
              <a:off x="2562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6" name="Oval 32"/>
            <p:cNvSpPr>
              <a:spLocks noChangeArrowheads="1"/>
            </p:cNvSpPr>
            <p:nvPr/>
          </p:nvSpPr>
          <p:spPr bwMode="auto">
            <a:xfrm>
              <a:off x="3288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7" name="Oval 33"/>
            <p:cNvSpPr>
              <a:spLocks noChangeArrowheads="1"/>
            </p:cNvSpPr>
            <p:nvPr/>
          </p:nvSpPr>
          <p:spPr bwMode="auto">
            <a:xfrm>
              <a:off x="3969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8" name="Oval 34"/>
            <p:cNvSpPr>
              <a:spLocks noChangeArrowheads="1"/>
            </p:cNvSpPr>
            <p:nvPr/>
          </p:nvSpPr>
          <p:spPr bwMode="auto">
            <a:xfrm>
              <a:off x="2562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29" name="Oval 35"/>
            <p:cNvSpPr>
              <a:spLocks noChangeArrowheads="1"/>
            </p:cNvSpPr>
            <p:nvPr/>
          </p:nvSpPr>
          <p:spPr bwMode="auto">
            <a:xfrm>
              <a:off x="3288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0" name="Oval 36"/>
            <p:cNvSpPr>
              <a:spLocks noChangeArrowheads="1"/>
            </p:cNvSpPr>
            <p:nvPr/>
          </p:nvSpPr>
          <p:spPr bwMode="auto">
            <a:xfrm>
              <a:off x="3969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1" name="Oval 37"/>
            <p:cNvSpPr>
              <a:spLocks noChangeArrowheads="1"/>
            </p:cNvSpPr>
            <p:nvPr/>
          </p:nvSpPr>
          <p:spPr bwMode="auto">
            <a:xfrm>
              <a:off x="2200" y="184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2" name="Oval 38"/>
            <p:cNvSpPr>
              <a:spLocks noChangeArrowheads="1"/>
            </p:cNvSpPr>
            <p:nvPr/>
          </p:nvSpPr>
          <p:spPr bwMode="auto">
            <a:xfrm>
              <a:off x="1474" y="1842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3" name="Oval 39"/>
            <p:cNvSpPr>
              <a:spLocks noChangeArrowheads="1"/>
            </p:cNvSpPr>
            <p:nvPr/>
          </p:nvSpPr>
          <p:spPr bwMode="auto">
            <a:xfrm>
              <a:off x="2925" y="1888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4" name="Oval 40"/>
            <p:cNvSpPr>
              <a:spLocks noChangeArrowheads="1"/>
            </p:cNvSpPr>
            <p:nvPr/>
          </p:nvSpPr>
          <p:spPr bwMode="auto">
            <a:xfrm>
              <a:off x="2200" y="1162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5" name="Oval 41"/>
            <p:cNvSpPr>
              <a:spLocks noChangeArrowheads="1"/>
            </p:cNvSpPr>
            <p:nvPr/>
          </p:nvSpPr>
          <p:spPr bwMode="auto">
            <a:xfrm>
              <a:off x="2200" y="2523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836" name="Text Box 42"/>
            <p:cNvSpPr txBox="1">
              <a:spLocks noChangeArrowheads="1"/>
            </p:cNvSpPr>
            <p:nvPr/>
          </p:nvSpPr>
          <p:spPr bwMode="auto">
            <a:xfrm>
              <a:off x="1202" y="1979"/>
              <a:ext cx="60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i-1/2,j+1/2</a:t>
              </a:r>
              <a:endParaRPr lang="ru-RU" sz="1400"/>
            </a:p>
          </p:txBody>
        </p:sp>
        <p:sp>
          <p:nvSpPr>
            <p:cNvPr id="33837" name="Text Box 44"/>
            <p:cNvSpPr txBox="1">
              <a:spLocks noChangeArrowheads="1"/>
            </p:cNvSpPr>
            <p:nvPr/>
          </p:nvSpPr>
          <p:spPr bwMode="auto">
            <a:xfrm>
              <a:off x="1927" y="2024"/>
              <a:ext cx="63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i+1/2,j+1/2</a:t>
              </a:r>
              <a:endParaRPr lang="ru-RU" sz="1400"/>
            </a:p>
          </p:txBody>
        </p:sp>
        <p:sp>
          <p:nvSpPr>
            <p:cNvPr id="33838" name="Text Box 45"/>
            <p:cNvSpPr txBox="1">
              <a:spLocks noChangeArrowheads="1"/>
            </p:cNvSpPr>
            <p:nvPr/>
          </p:nvSpPr>
          <p:spPr bwMode="auto">
            <a:xfrm>
              <a:off x="1927" y="2659"/>
              <a:ext cx="5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i-1/2,j-1/2</a:t>
              </a:r>
              <a:endParaRPr lang="ru-RU" sz="1400"/>
            </a:p>
          </p:txBody>
        </p:sp>
        <p:sp>
          <p:nvSpPr>
            <p:cNvPr id="33839" name="Text Box 46"/>
            <p:cNvSpPr txBox="1">
              <a:spLocks noChangeArrowheads="1"/>
            </p:cNvSpPr>
            <p:nvPr/>
          </p:nvSpPr>
          <p:spPr bwMode="auto">
            <a:xfrm>
              <a:off x="1973" y="1298"/>
              <a:ext cx="63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i+1/2,j+3/2</a:t>
              </a:r>
              <a:endParaRPr lang="ru-RU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4820" name="Picture 4" descr="lecture7-09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916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732588" y="692150"/>
            <a:ext cx="3476625" cy="2816225"/>
            <a:chOff x="645" y="482"/>
            <a:chExt cx="3687" cy="3232"/>
          </a:xfrm>
        </p:grpSpPr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>
              <a:off x="930" y="890"/>
              <a:ext cx="33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975" y="1570"/>
              <a:ext cx="3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>
              <a:off x="975" y="2251"/>
              <a:ext cx="331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>
              <a:off x="1020" y="2886"/>
              <a:ext cx="3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6" name="Line 10"/>
            <p:cNvSpPr>
              <a:spLocks noChangeShapeType="1"/>
            </p:cNvSpPr>
            <p:nvPr/>
          </p:nvSpPr>
          <p:spPr bwMode="auto">
            <a:xfrm>
              <a:off x="1156" y="482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7" name="Line 11"/>
            <p:cNvSpPr>
              <a:spLocks noChangeShapeType="1"/>
            </p:cNvSpPr>
            <p:nvPr/>
          </p:nvSpPr>
          <p:spPr bwMode="auto">
            <a:xfrm>
              <a:off x="1882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8" name="Line 12"/>
            <p:cNvSpPr>
              <a:spLocks noChangeShapeType="1"/>
            </p:cNvSpPr>
            <p:nvPr/>
          </p:nvSpPr>
          <p:spPr bwMode="auto">
            <a:xfrm>
              <a:off x="2608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29" name="Line 13"/>
            <p:cNvSpPr>
              <a:spLocks noChangeShapeType="1"/>
            </p:cNvSpPr>
            <p:nvPr/>
          </p:nvSpPr>
          <p:spPr bwMode="auto">
            <a:xfrm>
              <a:off x="3334" y="527"/>
              <a:ext cx="0" cy="2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30" name="Line 14"/>
            <p:cNvSpPr>
              <a:spLocks noChangeShapeType="1"/>
            </p:cNvSpPr>
            <p:nvPr/>
          </p:nvSpPr>
          <p:spPr bwMode="auto">
            <a:xfrm>
              <a:off x="4014" y="527"/>
              <a:ext cx="0" cy="26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34831" name="Text Box 15"/>
            <p:cNvSpPr txBox="1">
              <a:spLocks noChangeArrowheads="1"/>
            </p:cNvSpPr>
            <p:nvPr/>
          </p:nvSpPr>
          <p:spPr bwMode="auto">
            <a:xfrm>
              <a:off x="1781" y="3293"/>
              <a:ext cx="250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</a:t>
              </a:r>
              <a:endParaRPr lang="ru-RU"/>
            </a:p>
          </p:txBody>
        </p:sp>
        <p:sp>
          <p:nvSpPr>
            <p:cNvPr id="34832" name="Text Box 16"/>
            <p:cNvSpPr txBox="1">
              <a:spLocks noChangeArrowheads="1"/>
            </p:cNvSpPr>
            <p:nvPr/>
          </p:nvSpPr>
          <p:spPr bwMode="auto">
            <a:xfrm>
              <a:off x="2426" y="3293"/>
              <a:ext cx="525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i+1</a:t>
              </a:r>
              <a:endParaRPr lang="ru-RU"/>
            </a:p>
          </p:txBody>
        </p:sp>
        <p:sp>
          <p:nvSpPr>
            <p:cNvPr id="34833" name="Text Box 17"/>
            <p:cNvSpPr txBox="1">
              <a:spLocks noChangeArrowheads="1"/>
            </p:cNvSpPr>
            <p:nvPr/>
          </p:nvSpPr>
          <p:spPr bwMode="auto">
            <a:xfrm>
              <a:off x="1020" y="3293"/>
              <a:ext cx="465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i-1</a:t>
              </a:r>
              <a:endParaRPr lang="ru-RU"/>
            </a:p>
          </p:txBody>
        </p:sp>
        <p:sp>
          <p:nvSpPr>
            <p:cNvPr id="34834" name="Text Box 18"/>
            <p:cNvSpPr txBox="1">
              <a:spLocks noChangeArrowheads="1"/>
            </p:cNvSpPr>
            <p:nvPr/>
          </p:nvSpPr>
          <p:spPr bwMode="auto">
            <a:xfrm>
              <a:off x="680" y="2173"/>
              <a:ext cx="250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</a:t>
              </a:r>
              <a:endParaRPr lang="ru-RU"/>
            </a:p>
          </p:txBody>
        </p:sp>
        <p:sp>
          <p:nvSpPr>
            <p:cNvPr id="34835" name="Text Box 19"/>
            <p:cNvSpPr txBox="1">
              <a:spLocks noChangeArrowheads="1"/>
            </p:cNvSpPr>
            <p:nvPr/>
          </p:nvSpPr>
          <p:spPr bwMode="auto">
            <a:xfrm>
              <a:off x="734" y="2761"/>
              <a:ext cx="465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j-1</a:t>
              </a:r>
              <a:endParaRPr lang="ru-RU"/>
            </a:p>
          </p:txBody>
        </p: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645" y="1400"/>
              <a:ext cx="525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j+1</a:t>
              </a:r>
              <a:endParaRPr lang="ru-RU"/>
            </a:p>
          </p:txBody>
        </p:sp>
        <p:sp>
          <p:nvSpPr>
            <p:cNvPr id="34837" name="Oval 21"/>
            <p:cNvSpPr>
              <a:spLocks noChangeArrowheads="1"/>
            </p:cNvSpPr>
            <p:nvPr/>
          </p:nvSpPr>
          <p:spPr bwMode="auto">
            <a:xfrm>
              <a:off x="1111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38" name="Oval 22"/>
            <p:cNvSpPr>
              <a:spLocks noChangeArrowheads="1"/>
            </p:cNvSpPr>
            <p:nvPr/>
          </p:nvSpPr>
          <p:spPr bwMode="auto">
            <a:xfrm>
              <a:off x="1837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39" name="Oval 23"/>
            <p:cNvSpPr>
              <a:spLocks noChangeArrowheads="1"/>
            </p:cNvSpPr>
            <p:nvPr/>
          </p:nvSpPr>
          <p:spPr bwMode="auto">
            <a:xfrm>
              <a:off x="2562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0" name="Oval 24"/>
            <p:cNvSpPr>
              <a:spLocks noChangeArrowheads="1"/>
            </p:cNvSpPr>
            <p:nvPr/>
          </p:nvSpPr>
          <p:spPr bwMode="auto">
            <a:xfrm>
              <a:off x="3288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1" name="Oval 25"/>
            <p:cNvSpPr>
              <a:spLocks noChangeArrowheads="1"/>
            </p:cNvSpPr>
            <p:nvPr/>
          </p:nvSpPr>
          <p:spPr bwMode="auto">
            <a:xfrm>
              <a:off x="1111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2" name="Oval 26"/>
            <p:cNvSpPr>
              <a:spLocks noChangeArrowheads="1"/>
            </p:cNvSpPr>
            <p:nvPr/>
          </p:nvSpPr>
          <p:spPr bwMode="auto">
            <a:xfrm>
              <a:off x="2562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3" name="Oval 27"/>
            <p:cNvSpPr>
              <a:spLocks noChangeArrowheads="1"/>
            </p:cNvSpPr>
            <p:nvPr/>
          </p:nvSpPr>
          <p:spPr bwMode="auto">
            <a:xfrm>
              <a:off x="3288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4" name="Oval 28"/>
            <p:cNvSpPr>
              <a:spLocks noChangeArrowheads="1"/>
            </p:cNvSpPr>
            <p:nvPr/>
          </p:nvSpPr>
          <p:spPr bwMode="auto">
            <a:xfrm>
              <a:off x="3969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5" name="Oval 29"/>
            <p:cNvSpPr>
              <a:spLocks noChangeArrowheads="1"/>
            </p:cNvSpPr>
            <p:nvPr/>
          </p:nvSpPr>
          <p:spPr bwMode="auto">
            <a:xfrm>
              <a:off x="1837" y="220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6" name="Oval 30"/>
            <p:cNvSpPr>
              <a:spLocks noChangeArrowheads="1"/>
            </p:cNvSpPr>
            <p:nvPr/>
          </p:nvSpPr>
          <p:spPr bwMode="auto">
            <a:xfrm>
              <a:off x="3969" y="2840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7" name="Oval 31"/>
            <p:cNvSpPr>
              <a:spLocks noChangeArrowheads="1"/>
            </p:cNvSpPr>
            <p:nvPr/>
          </p:nvSpPr>
          <p:spPr bwMode="auto">
            <a:xfrm>
              <a:off x="1111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8" name="Oval 32"/>
            <p:cNvSpPr>
              <a:spLocks noChangeArrowheads="1"/>
            </p:cNvSpPr>
            <p:nvPr/>
          </p:nvSpPr>
          <p:spPr bwMode="auto">
            <a:xfrm>
              <a:off x="1111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49" name="Oval 33"/>
            <p:cNvSpPr>
              <a:spLocks noChangeArrowheads="1"/>
            </p:cNvSpPr>
            <p:nvPr/>
          </p:nvSpPr>
          <p:spPr bwMode="auto">
            <a:xfrm>
              <a:off x="1837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0" name="Oval 34"/>
            <p:cNvSpPr>
              <a:spLocks noChangeArrowheads="1"/>
            </p:cNvSpPr>
            <p:nvPr/>
          </p:nvSpPr>
          <p:spPr bwMode="auto">
            <a:xfrm>
              <a:off x="1837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1" name="Oval 35"/>
            <p:cNvSpPr>
              <a:spLocks noChangeArrowheads="1"/>
            </p:cNvSpPr>
            <p:nvPr/>
          </p:nvSpPr>
          <p:spPr bwMode="auto">
            <a:xfrm>
              <a:off x="2562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2" name="Oval 36"/>
            <p:cNvSpPr>
              <a:spLocks noChangeArrowheads="1"/>
            </p:cNvSpPr>
            <p:nvPr/>
          </p:nvSpPr>
          <p:spPr bwMode="auto">
            <a:xfrm>
              <a:off x="3288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3" name="Oval 37"/>
            <p:cNvSpPr>
              <a:spLocks noChangeArrowheads="1"/>
            </p:cNvSpPr>
            <p:nvPr/>
          </p:nvSpPr>
          <p:spPr bwMode="auto">
            <a:xfrm>
              <a:off x="3969" y="152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4" name="Oval 38"/>
            <p:cNvSpPr>
              <a:spLocks noChangeArrowheads="1"/>
            </p:cNvSpPr>
            <p:nvPr/>
          </p:nvSpPr>
          <p:spPr bwMode="auto">
            <a:xfrm>
              <a:off x="2562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5" name="Oval 39"/>
            <p:cNvSpPr>
              <a:spLocks noChangeArrowheads="1"/>
            </p:cNvSpPr>
            <p:nvPr/>
          </p:nvSpPr>
          <p:spPr bwMode="auto">
            <a:xfrm>
              <a:off x="3288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6" name="Oval 40"/>
            <p:cNvSpPr>
              <a:spLocks noChangeArrowheads="1"/>
            </p:cNvSpPr>
            <p:nvPr/>
          </p:nvSpPr>
          <p:spPr bwMode="auto">
            <a:xfrm>
              <a:off x="3969" y="845"/>
              <a:ext cx="91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7" name="Oval 41"/>
            <p:cNvSpPr>
              <a:spLocks noChangeArrowheads="1"/>
            </p:cNvSpPr>
            <p:nvPr/>
          </p:nvSpPr>
          <p:spPr bwMode="auto">
            <a:xfrm>
              <a:off x="2200" y="1842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8" name="Oval 42"/>
            <p:cNvSpPr>
              <a:spLocks noChangeArrowheads="1"/>
            </p:cNvSpPr>
            <p:nvPr/>
          </p:nvSpPr>
          <p:spPr bwMode="auto">
            <a:xfrm>
              <a:off x="1474" y="1842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59" name="Oval 43"/>
            <p:cNvSpPr>
              <a:spLocks noChangeArrowheads="1"/>
            </p:cNvSpPr>
            <p:nvPr/>
          </p:nvSpPr>
          <p:spPr bwMode="auto">
            <a:xfrm>
              <a:off x="2925" y="1888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60" name="Oval 44"/>
            <p:cNvSpPr>
              <a:spLocks noChangeArrowheads="1"/>
            </p:cNvSpPr>
            <p:nvPr/>
          </p:nvSpPr>
          <p:spPr bwMode="auto">
            <a:xfrm>
              <a:off x="2200" y="1162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61" name="Oval 45"/>
            <p:cNvSpPr>
              <a:spLocks noChangeArrowheads="1"/>
            </p:cNvSpPr>
            <p:nvPr/>
          </p:nvSpPr>
          <p:spPr bwMode="auto">
            <a:xfrm>
              <a:off x="2200" y="2523"/>
              <a:ext cx="91" cy="90"/>
            </a:xfrm>
            <a:prstGeom prst="ellipse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4862" name="Text Box 46"/>
            <p:cNvSpPr txBox="1">
              <a:spLocks noChangeArrowheads="1"/>
            </p:cNvSpPr>
            <p:nvPr/>
          </p:nvSpPr>
          <p:spPr bwMode="auto">
            <a:xfrm>
              <a:off x="1202" y="1980"/>
              <a:ext cx="1026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i-1/2,j+1/2</a:t>
              </a:r>
              <a:endParaRPr lang="ru-RU" sz="1400"/>
            </a:p>
          </p:txBody>
        </p:sp>
        <p:sp>
          <p:nvSpPr>
            <p:cNvPr id="34863" name="Text Box 47"/>
            <p:cNvSpPr txBox="1">
              <a:spLocks noChangeArrowheads="1"/>
            </p:cNvSpPr>
            <p:nvPr/>
          </p:nvSpPr>
          <p:spPr bwMode="auto">
            <a:xfrm>
              <a:off x="1926" y="2023"/>
              <a:ext cx="1073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i+1/2,j+1/2</a:t>
              </a:r>
              <a:endParaRPr lang="ru-RU" sz="1400"/>
            </a:p>
          </p:txBody>
        </p:sp>
        <p:sp>
          <p:nvSpPr>
            <p:cNvPr id="34864" name="Text Box 48"/>
            <p:cNvSpPr txBox="1">
              <a:spLocks noChangeArrowheads="1"/>
            </p:cNvSpPr>
            <p:nvPr/>
          </p:nvSpPr>
          <p:spPr bwMode="auto">
            <a:xfrm>
              <a:off x="1926" y="2659"/>
              <a:ext cx="978" cy="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i-1/2,j-1/2</a:t>
              </a:r>
              <a:endParaRPr lang="ru-RU" sz="1400"/>
            </a:p>
          </p:txBody>
        </p:sp>
        <p:sp>
          <p:nvSpPr>
            <p:cNvPr id="34865" name="Text Box 49"/>
            <p:cNvSpPr txBox="1">
              <a:spLocks noChangeArrowheads="1"/>
            </p:cNvSpPr>
            <p:nvPr/>
          </p:nvSpPr>
          <p:spPr bwMode="auto">
            <a:xfrm>
              <a:off x="1973" y="1298"/>
              <a:ext cx="921" cy="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i+1/2,j+3/2</a:t>
              </a:r>
              <a:endParaRPr lang="ru-RU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5844" name="Picture 4" descr="lecture7-09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4" name="Рисунок 3" descr="VychMat6_06GodunovLO_Страница_06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64" y="1071546"/>
            <a:ext cx="9094874" cy="3714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5" name="Рисунок 4" descr="VychMat6_06GodunovLO_Страница_07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558583"/>
            <a:ext cx="7786742" cy="6016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5" name="Рисунок 4" descr="VychMat6_06GodunovLO_Страница_08_c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7298" y="1142984"/>
            <a:ext cx="9197102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5124" name="Picture 4" descr="lecture5-09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31</Words>
  <Application>Microsoft Office PowerPoint</Application>
  <PresentationFormat>Экран (4:3)</PresentationFormat>
  <Paragraphs>22</Paragraphs>
  <Slides>42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Тема Office</vt:lpstr>
      <vt:lpstr>* Обратный анализ погрешности вычисления собственных значений симметрических матриц.  *Вычисление собственных векторов симметрических матриц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 Обратный анализ погрешности вычисления собственных значений симметрических матриц.  *Вычисление собственных векторов симметрических матриц</dc:title>
  <dc:creator>www.PHILka.RU</dc:creator>
  <cp:lastModifiedBy>www.PHILka.RU</cp:lastModifiedBy>
  <cp:revision>1</cp:revision>
  <dcterms:created xsi:type="dcterms:W3CDTF">2014-09-14T12:29:56Z</dcterms:created>
  <dcterms:modified xsi:type="dcterms:W3CDTF">2014-09-14T13:10:57Z</dcterms:modified>
</cp:coreProperties>
</file>